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62" r:id="rId9"/>
    <p:sldId id="284" r:id="rId10"/>
    <p:sldId id="29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3298" autoAdjust="0"/>
  </p:normalViewPr>
  <p:slideViewPr>
    <p:cSldViewPr>
      <p:cViewPr>
        <p:scale>
          <a:sx n="100" d="100"/>
          <a:sy n="100" d="100"/>
        </p:scale>
        <p:origin x="-946" y="41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  <c:perspective val="3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737921212763204"/>
          <c:y val="4.7314069967974104E-2"/>
          <c:w val="0.59011362328788852"/>
          <c:h val="0.7236881321246079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B83D68"/>
            </a:solidFill>
            <a:ln w="25396">
              <a:noFill/>
            </a:ln>
          </c:spPr>
          <c:invertIfNegative val="0"/>
          <c:cat>
            <c:strRef>
              <c:f>Лист1!$A$2:$A$5</c:f>
              <c:strCache>
                <c:ptCount val="2"/>
                <c:pt idx="0">
                  <c:v>Фактическое исполнение за 1 квартал</c:v>
                </c:pt>
                <c:pt idx="1">
                  <c:v>Уточненный план на 2014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1473.3</c:v>
                </c:pt>
                <c:pt idx="1">
                  <c:v>4540.2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AC66BB"/>
            </a:solidFill>
            <a:ln w="25396">
              <a:noFill/>
            </a:ln>
          </c:spPr>
          <c:invertIfNegative val="0"/>
          <c:cat>
            <c:strRef>
              <c:f>Лист1!$A$2:$A$5</c:f>
              <c:strCache>
                <c:ptCount val="2"/>
                <c:pt idx="0">
                  <c:v>Фактическое исполнение за 1 квартал</c:v>
                </c:pt>
                <c:pt idx="1">
                  <c:v>Уточненный план на 2014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0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DE6C36"/>
            </a:solidFill>
            <a:ln w="25396">
              <a:noFill/>
            </a:ln>
          </c:spPr>
          <c:invertIfNegative val="0"/>
          <c:cat>
            <c:strRef>
              <c:f>Лист1!$A$2:$A$5</c:f>
              <c:strCache>
                <c:ptCount val="2"/>
                <c:pt idx="0">
                  <c:v>Фактическое исполнение за 1 квартал</c:v>
                </c:pt>
                <c:pt idx="1">
                  <c:v>Уточненный план на 2014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2"/>
                <c:pt idx="0">
                  <c:v>710.5</c:v>
                </c:pt>
                <c:pt idx="1">
                  <c:v>3364.6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190336"/>
        <c:axId val="44474368"/>
        <c:axId val="44316864"/>
      </c:bar3DChart>
      <c:catAx>
        <c:axId val="150190336"/>
        <c:scaling>
          <c:orientation val="minMax"/>
        </c:scaling>
        <c:delete val="1"/>
        <c:axPos val="b"/>
        <c:majorTickMark val="out"/>
        <c:minorTickMark val="none"/>
        <c:tickLblPos val="nextTo"/>
        <c:crossAx val="44474368"/>
        <c:crosses val="autoZero"/>
        <c:auto val="1"/>
        <c:lblAlgn val="ctr"/>
        <c:lblOffset val="100"/>
        <c:noMultiLvlLbl val="0"/>
      </c:catAx>
      <c:valAx>
        <c:axId val="44474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190336"/>
        <c:crosses val="autoZero"/>
        <c:crossBetween val="between"/>
      </c:valAx>
      <c:serAx>
        <c:axId val="44316864"/>
        <c:scaling>
          <c:orientation val="minMax"/>
        </c:scaling>
        <c:delete val="1"/>
        <c:axPos val="b"/>
        <c:majorTickMark val="out"/>
        <c:minorTickMark val="none"/>
        <c:tickLblPos val="nextTo"/>
        <c:crossAx val="44474368"/>
        <c:crosses val="autoZero"/>
      </c:serAx>
      <c:spPr>
        <a:noFill/>
        <a:ln w="25396">
          <a:noFill/>
        </a:ln>
      </c:spPr>
    </c:plotArea>
    <c:legend>
      <c:legendPos val="r"/>
      <c:layout>
        <c:manualLayout>
          <c:xMode val="edge"/>
          <c:yMode val="edge"/>
          <c:x val="0.71222225338484513"/>
          <c:y val="0.34686962467547733"/>
          <c:w val="0.27444438990985431"/>
          <c:h val="0.30795254222801527"/>
        </c:manualLayout>
      </c:layout>
      <c:overlay val="0"/>
      <c:spPr>
        <a:noFill/>
        <a:ln w="25396">
          <a:noFill/>
        </a:ln>
      </c:sp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6" baseline="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0.26467</cdr:x>
      <cdr:y>0.73873</cdr:y>
    </cdr:from>
    <cdr:to>
      <cdr:x>0.28626</cdr:x>
      <cdr:y>0.78584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264850" y="4148663"/>
          <a:ext cx="184731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0.06861</cdr:x>
      <cdr:y>0.72774</cdr:y>
    </cdr:from>
    <cdr:to>
      <cdr:x>0.33665</cdr:x>
      <cdr:y>0.81771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87105" y="4086944"/>
          <a:ext cx="2293706" cy="50526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Фактическое исполнение </a:t>
          </a:r>
        </a:p>
        <a:p xmlns:a="http://schemas.openxmlformats.org/drawingml/2006/main">
          <a:pPr algn="ctr" rtl="0">
            <a:lnSpc>
              <a:spcPts val="1500"/>
            </a:lnSpc>
            <a:defRPr sz="1000"/>
          </a:pPr>
          <a:r>
            <a:rPr lang="ru-RU" sz="14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За 2023 год</a:t>
          </a:r>
          <a:endParaRPr lang="ru-RU" sz="1400" b="1" i="0" u="none" strike="noStrike" baseline="0" dirty="0">
            <a:solidFill>
              <a:srgbClr val="00000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0.44345</cdr:x>
      <cdr:y>0.79267</cdr:y>
    </cdr:from>
    <cdr:to>
      <cdr:x>0.63878</cdr:x>
      <cdr:y>0.88264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3794752" y="4451587"/>
          <a:ext cx="1671420" cy="50526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Уточнённый план</a:t>
          </a:r>
        </a:p>
        <a:p xmlns:a="http://schemas.openxmlformats.org/drawingml/2006/main">
          <a:pPr algn="ctr" rtl="0">
            <a:lnSpc>
              <a:spcPts val="1500"/>
            </a:lnSpc>
            <a:defRPr sz="1000"/>
          </a:pPr>
          <a:r>
            <a:rPr lang="ru-RU" sz="14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на </a:t>
          </a:r>
          <a:r>
            <a:rPr lang="ru-RU" sz="14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2023 </a:t>
          </a:r>
          <a:r>
            <a:rPr lang="ru-RU" sz="14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</a:p>
      </cdr:txBody>
    </cdr:sp>
  </cdr:relSizeAnchor>
  <cdr:relSizeAnchor xmlns:cdr="http://schemas.openxmlformats.org/drawingml/2006/chartDrawing">
    <cdr:from>
      <cdr:x>0.29654</cdr:x>
      <cdr:y>0.66232</cdr:y>
    </cdr:from>
    <cdr:to>
      <cdr:x>0.29654</cdr:x>
      <cdr:y>0.71426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>
          <a:off x="2519511" y="3672631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8E3F36-1A1E-413C-BEEE-B6258165D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9539C-3CDB-43E7-A40A-A0A1B9822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90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4AFA-E858-4F98-9C32-12FFC8BAC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43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02FB1-2A01-41CD-9B1D-FA84F06C04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99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E04A4-2BB2-4B15-8490-7FCB1B409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74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31D6B0-CDED-4CAC-894A-B246FE3A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3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0558F-1235-4BD2-97F8-671B8A8F2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1F31ED-F1B5-4CD6-8903-9355A9167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B450D-F5D0-4345-9AF1-4FD5C40B0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13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CE2823-E7C6-4BD3-B0C1-A61540437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03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054585-B7E6-4026-B550-00EAA4D56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85D699-6EC8-4A2A-A35B-D573361BE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73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5BFE99C-3A1A-425B-8D07-FBE860CC6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0" r:id="rId1"/>
    <p:sldLayoutId id="2147484584" r:id="rId2"/>
    <p:sldLayoutId id="2147484591" r:id="rId3"/>
    <p:sldLayoutId id="2147484585" r:id="rId4"/>
    <p:sldLayoutId id="2147484592" r:id="rId5"/>
    <p:sldLayoutId id="2147484586" r:id="rId6"/>
    <p:sldLayoutId id="2147484593" r:id="rId7"/>
    <p:sldLayoutId id="2147484594" r:id="rId8"/>
    <p:sldLayoutId id="2147484595" r:id="rId9"/>
    <p:sldLayoutId id="2147484587" r:id="rId10"/>
    <p:sldLayoutId id="2147484588" r:id="rId11"/>
    <p:sldLayoutId id="214748458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5"/>
          <p:cNvSpPr>
            <a:spLocks noChangeArrowheads="1" noChangeShapeType="1" noTextEdit="1"/>
          </p:cNvSpPr>
          <p:nvPr/>
        </p:nvSpPr>
        <p:spPr bwMode="auto">
          <a:xfrm>
            <a:off x="179388" y="115888"/>
            <a:ext cx="8856662" cy="655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i="1" kern="10" dirty="0" smtClean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ru-RU" sz="3600" i="1" kern="10" dirty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Решения об исполнении бюджета для граждан </a:t>
            </a:r>
          </a:p>
          <a:p>
            <a:pPr algn="ctr">
              <a:defRPr/>
            </a:pPr>
            <a:r>
              <a:rPr lang="ru-RU" sz="3600" i="1" kern="10" dirty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муниципального образования </a:t>
            </a:r>
            <a:r>
              <a:rPr lang="ru-RU" sz="3600" i="1" kern="10" dirty="0" err="1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Новопершинский</a:t>
            </a:r>
            <a:r>
              <a:rPr lang="ru-RU" sz="3600" i="1" kern="10" dirty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 сельсовет» </a:t>
            </a:r>
          </a:p>
          <a:p>
            <a:pPr algn="ctr">
              <a:defRPr/>
            </a:pPr>
            <a:r>
              <a:rPr lang="ru-RU" sz="3600" i="1" kern="10" dirty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B0BFC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ЗА     </a:t>
            </a:r>
            <a:r>
              <a:rPr lang="ru-RU" sz="3600" i="1" kern="10" dirty="0" smtClean="0">
                <a:ln w="9525">
                  <a:solidFill>
                    <a:srgbClr val="217335"/>
                  </a:solidFill>
                  <a:round/>
                  <a:headEnd/>
                  <a:tailEnd/>
                </a:ln>
                <a:solidFill>
                  <a:srgbClr val="B0BFC2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20223год</a:t>
            </a:r>
            <a:endParaRPr lang="ru-RU" sz="3600" i="1" kern="10" dirty="0">
              <a:ln w="9525">
                <a:solidFill>
                  <a:srgbClr val="217335"/>
                </a:solidFill>
                <a:round/>
                <a:headEnd/>
                <a:tailEnd/>
              </a:ln>
              <a:solidFill>
                <a:srgbClr val="B0BFC2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8195" name="Rectangle 12"/>
          <p:cNvSpPr>
            <a:spLocks noChangeArrowheads="1"/>
          </p:cNvSpPr>
          <p:nvPr/>
        </p:nvSpPr>
        <p:spPr bwMode="auto">
          <a:xfrm>
            <a:off x="7000875" y="5572125"/>
            <a:ext cx="24479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WordArt 13"/>
          <p:cNvSpPr>
            <a:spLocks noChangeArrowheads="1" noChangeShapeType="1" noTextEdit="1"/>
          </p:cNvSpPr>
          <p:nvPr/>
        </p:nvSpPr>
        <p:spPr bwMode="auto">
          <a:xfrm>
            <a:off x="3708400" y="5876925"/>
            <a:ext cx="1727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5"/>
          <p:cNvSpPr>
            <a:spLocks noChangeArrowheads="1"/>
          </p:cNvSpPr>
          <p:nvPr/>
        </p:nvSpPr>
        <p:spPr bwMode="auto">
          <a:xfrm>
            <a:off x="158750" y="25400"/>
            <a:ext cx="871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</a:rPr>
              <a:t>Исполнение бюджета поселения за </a:t>
            </a:r>
            <a:r>
              <a:rPr lang="ru-RU" altLang="ru-RU" sz="2400" b="1" dirty="0" smtClean="0">
                <a:solidFill>
                  <a:srgbClr val="000000"/>
                </a:solidFill>
              </a:rPr>
              <a:t>2023 </a:t>
            </a:r>
            <a:r>
              <a:rPr lang="ru-RU" altLang="ru-RU" sz="2400" b="1" dirty="0">
                <a:solidFill>
                  <a:srgbClr val="000000"/>
                </a:solidFill>
              </a:rPr>
              <a:t>год в разрезе функциональной классификации расходов</a:t>
            </a:r>
            <a:endParaRPr lang="ru-RU" altLang="ru-RU" sz="2400" dirty="0">
              <a:solidFill>
                <a:srgbClr val="0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8313" y="1989138"/>
            <a:ext cx="8280400" cy="2376487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cs typeface="Times New Roman" pitchFamily="18" charset="0"/>
              </a:rPr>
              <a:t>Национальная оборона</a:t>
            </a:r>
          </a:p>
          <a:p>
            <a:pPr algn="ctr">
              <a:defRPr/>
            </a:pPr>
            <a:r>
              <a:rPr lang="ru-RU" dirty="0">
                <a:solidFill>
                  <a:srgbClr val="FFFFFF"/>
                </a:solidFill>
                <a:cs typeface="Times New Roman" pitchFamily="18" charset="0"/>
              </a:rPr>
              <a:t>(расходы по субвенциям на осуществление первичного воинского учета на территориях, где отсутствуют военные комиссариаты)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FF"/>
                </a:solidFill>
                <a:cs typeface="Times New Roman" pitchFamily="18" charset="0"/>
              </a:rPr>
              <a:t>112,10тыс</a:t>
            </a:r>
            <a:r>
              <a:rPr lang="ru-RU" dirty="0">
                <a:solidFill>
                  <a:srgbClr val="FFFFFF"/>
                </a:solidFill>
                <a:cs typeface="Times New Roman" pitchFamily="18" charset="0"/>
              </a:rPr>
              <a:t>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106363" y="115888"/>
            <a:ext cx="90376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00FF"/>
                </a:solidFill>
                <a:cs typeface="Times New Roman" pitchFamily="18" charset="0"/>
              </a:rPr>
              <a:t>Исполнение бюджета  </a:t>
            </a:r>
            <a:r>
              <a:rPr lang="ru-RU" altLang="ru-RU" sz="2400" b="1" dirty="0" err="1">
                <a:solidFill>
                  <a:srgbClr val="0000FF"/>
                </a:solidFill>
                <a:cs typeface="Times New Roman" pitchFamily="18" charset="0"/>
              </a:rPr>
              <a:t>Новопершинского</a:t>
            </a:r>
            <a:r>
              <a:rPr lang="ru-RU" altLang="ru-RU" sz="2400" b="1" dirty="0">
                <a:solidFill>
                  <a:srgbClr val="0000FF"/>
                </a:solidFill>
                <a:cs typeface="Times New Roman" pitchFamily="18" charset="0"/>
              </a:rPr>
              <a:t> сельсовета Дмитриевского района за </a:t>
            </a:r>
            <a:r>
              <a:rPr lang="ru-RU" altLang="ru-RU" sz="2400" b="1" dirty="0" smtClean="0">
                <a:solidFill>
                  <a:srgbClr val="0000FF"/>
                </a:solidFill>
                <a:cs typeface="Times New Roman" pitchFamily="18" charset="0"/>
              </a:rPr>
              <a:t>2023 </a:t>
            </a:r>
            <a:r>
              <a:rPr lang="ru-RU" altLang="ru-RU" sz="2400" b="1" dirty="0">
                <a:solidFill>
                  <a:srgbClr val="0000FF"/>
                </a:solidFill>
                <a:cs typeface="Times New Roman" pitchFamily="18" charset="0"/>
              </a:rPr>
              <a:t>год</a:t>
            </a:r>
          </a:p>
        </p:txBody>
      </p:sp>
      <p:sp>
        <p:nvSpPr>
          <p:cNvPr id="9219" name="Прямоугольник 4"/>
          <p:cNvSpPr>
            <a:spLocks noChangeArrowheads="1"/>
          </p:cNvSpPr>
          <p:nvPr/>
        </p:nvSpPr>
        <p:spPr bwMode="auto">
          <a:xfrm>
            <a:off x="106363" y="1412875"/>
            <a:ext cx="9037637" cy="3459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Информация подготовлена на основании:</a:t>
            </a: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20000"/>
              </a:spcBef>
              <a:buClr>
                <a:srgbClr val="000000"/>
              </a:buClr>
              <a:buSzPct val="65000"/>
              <a:buFont typeface="Wingdings 2" pitchFamily="18" charset="2"/>
              <a:buChar char=""/>
            </a:pPr>
            <a:r>
              <a:rPr lang="ru-RU" altLang="ru-RU" sz="1400" dirty="0">
                <a:latin typeface="Times New Roman" pitchFamily="18" charset="0"/>
              </a:rPr>
              <a:t> </a:t>
            </a:r>
            <a:r>
              <a:rPr lang="ru-RU" altLang="ru-RU" sz="1400" dirty="0" smtClean="0">
                <a:latin typeface="Times New Roman" pitchFamily="18" charset="0"/>
              </a:rPr>
              <a:t> Решение  </a:t>
            </a:r>
            <a:r>
              <a:rPr lang="ru-RU" altLang="ru-RU" sz="1400" dirty="0">
                <a:latin typeface="Times New Roman" pitchFamily="18" charset="0"/>
              </a:rPr>
              <a:t>Собрания депутатов </a:t>
            </a:r>
            <a:r>
              <a:rPr lang="ru-RU" altLang="ru-RU" sz="1400" dirty="0" err="1">
                <a:latin typeface="Times New Roman" pitchFamily="18" charset="0"/>
              </a:rPr>
              <a:t>Новопершинского</a:t>
            </a:r>
            <a:r>
              <a:rPr lang="ru-RU" altLang="ru-RU" sz="1400" dirty="0">
                <a:latin typeface="Times New Roman" pitchFamily="18" charset="0"/>
              </a:rPr>
              <a:t> сельсовета от </a:t>
            </a:r>
            <a:r>
              <a:rPr lang="ru-RU" altLang="ru-RU" sz="1400" dirty="0" smtClean="0">
                <a:latin typeface="Times New Roman" pitchFamily="18" charset="0"/>
              </a:rPr>
              <a:t>22 апреля       2024г  №130          </a:t>
            </a:r>
            <a:r>
              <a:rPr lang="ru-RU" altLang="ru-RU" sz="1400" dirty="0">
                <a:latin typeface="Times New Roman" pitchFamily="18" charset="0"/>
              </a:rPr>
              <a:t>«Об исполнении бюджета муниципального образования «</a:t>
            </a:r>
            <a:r>
              <a:rPr lang="ru-RU" altLang="ru-RU" sz="1400" dirty="0" err="1">
                <a:latin typeface="Times New Roman" pitchFamily="18" charset="0"/>
              </a:rPr>
              <a:t>Новопершинский</a:t>
            </a:r>
            <a:r>
              <a:rPr lang="ru-RU" altLang="ru-RU" sz="1400" dirty="0">
                <a:latin typeface="Times New Roman" pitchFamily="18" charset="0"/>
              </a:rPr>
              <a:t> сельсовет» Дмитриевского района Курской области  за </a:t>
            </a:r>
            <a:r>
              <a:rPr lang="ru-RU" altLang="ru-RU" sz="1400" dirty="0" smtClean="0">
                <a:latin typeface="Times New Roman" pitchFamily="18" charset="0"/>
              </a:rPr>
              <a:t>2023год</a:t>
            </a:r>
            <a:r>
              <a:rPr lang="ru-RU" altLang="ru-RU" sz="1400" dirty="0">
                <a:latin typeface="Times New Roman" pitchFamily="18" charset="0"/>
              </a:rPr>
              <a:t>»;</a:t>
            </a: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3"/>
          <p:cNvSpPr>
            <a:spLocks noChangeArrowheads="1"/>
          </p:cNvSpPr>
          <p:nvPr/>
        </p:nvSpPr>
        <p:spPr bwMode="auto">
          <a:xfrm>
            <a:off x="179388" y="44450"/>
            <a:ext cx="88566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  <a:r>
              <a:rPr lang="ru-RU" alt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Новопершинского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сельсовета </a:t>
            </a:r>
            <a:endParaRPr lang="ru-RU" alt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Дмитриевского района за </a:t>
            </a:r>
            <a:r>
              <a:rPr lang="ru-RU" alt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alt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953486"/>
              </p:ext>
            </p:extLst>
          </p:nvPr>
        </p:nvGraphicFramePr>
        <p:xfrm>
          <a:off x="179388" y="1000125"/>
          <a:ext cx="4386262" cy="2857500"/>
        </p:xfrm>
        <a:graphic>
          <a:graphicData uri="http://schemas.openxmlformats.org/drawingml/2006/table">
            <a:tbl>
              <a:tblPr/>
              <a:tblGrid>
                <a:gridCol w="2192337"/>
                <a:gridCol w="2193925"/>
              </a:tblGrid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CBB8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BB8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8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CBB8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BB8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88C5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CBB8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CBB8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8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5741,0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7E0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CBB8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CBB8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8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15157,2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7E0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CBB8B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CBB8B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48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9462,2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81" marR="61681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D7E0"/>
                    </a:solidFill>
                  </a:tcPr>
                </a:tc>
              </a:tr>
            </a:tbl>
          </a:graphicData>
        </a:graphic>
      </p:graphicFrame>
      <p:sp>
        <p:nvSpPr>
          <p:cNvPr id="10260" name="Прямоугольник 5"/>
          <p:cNvSpPr>
            <a:spLocks noChangeArrowheads="1"/>
          </p:cNvSpPr>
          <p:nvPr/>
        </p:nvSpPr>
        <p:spPr bwMode="auto">
          <a:xfrm>
            <a:off x="179388" y="4029075"/>
            <a:ext cx="8785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Основными источниками финансирования дефицита бюджета поселения в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2023году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является изменение остатков на счетах по учёту средств бюджета.</a:t>
            </a:r>
            <a:endParaRPr lang="ru-RU" altLang="ru-RU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5"/>
          <p:cNvSpPr>
            <a:spLocks noChangeArrowheads="1"/>
          </p:cNvSpPr>
          <p:nvPr/>
        </p:nvSpPr>
        <p:spPr bwMode="auto">
          <a:xfrm>
            <a:off x="107950" y="260350"/>
            <a:ext cx="892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Исполнение бюджета по доходам за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2023год</a:t>
            </a:r>
            <a:endParaRPr lang="ru-RU" altLang="ru-RU" sz="2400" dirty="0"/>
          </a:p>
        </p:txBody>
      </p:sp>
      <p:graphicFrame>
        <p:nvGraphicFramePr>
          <p:cNvPr id="5252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635902"/>
              </p:ext>
            </p:extLst>
          </p:nvPr>
        </p:nvGraphicFramePr>
        <p:xfrm>
          <a:off x="1042988" y="798513"/>
          <a:ext cx="7607300" cy="4352458"/>
        </p:xfrm>
        <a:graphic>
          <a:graphicData uri="http://schemas.openxmlformats.org/drawingml/2006/table">
            <a:tbl>
              <a:tblPr/>
              <a:tblGrid>
                <a:gridCol w="5189538"/>
                <a:gridCol w="1266825"/>
                <a:gridCol w="1150937"/>
              </a:tblGrid>
              <a:tr h="626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дохода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2023г., тыс.рублей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за 2023год, тыс.рублей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4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 и неналоговые доходы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3475,2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3474,7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</a:tr>
              <a:tr h="2872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162,3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162,3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EF"/>
                    </a:solidFill>
                  </a:tcPr>
                </a:tc>
              </a:tr>
              <a:tr h="29047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</a:tr>
              <a:tr h="2872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277,5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277,5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</a:tr>
              <a:tr h="28729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1586,0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1586,0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958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1429,0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1429,0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</a:tr>
              <a:tr h="2872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2266,2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2266,2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</a:tr>
              <a:tr h="3555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от других бюджетов бюджетной системы Российской Федерации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754,9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754,9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</a:tr>
              <a:tr h="3555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 от других бюджетов бюджетной системы Российской Федерации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DDDE"/>
                    </a:solidFill>
                  </a:tcPr>
                </a:tc>
              </a:tr>
              <a:tr h="33015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1399,2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1399,2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FEF"/>
                    </a:solidFill>
                  </a:tcPr>
                </a:tc>
              </a:tr>
              <a:tr h="330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ДОХОДЫ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5741,5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5741,0</a:t>
                      </a:r>
                    </a:p>
                  </a:txBody>
                  <a:tcPr marL="55148" marR="5514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Прямоугольник 3"/>
          <p:cNvSpPr>
            <a:spLocks noChangeArrowheads="1"/>
          </p:cNvSpPr>
          <p:nvPr/>
        </p:nvSpPr>
        <p:spPr bwMode="auto">
          <a:xfrm>
            <a:off x="112713" y="260350"/>
            <a:ext cx="8928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Основные направления по доходам за 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095737"/>
              </p:ext>
            </p:extLst>
          </p:nvPr>
        </p:nvGraphicFramePr>
        <p:xfrm>
          <a:off x="469900" y="1050925"/>
          <a:ext cx="8566150" cy="562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4716463" y="5013325"/>
            <a:ext cx="21590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250825" y="352425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Исполнение бюджета по расходам за  </a:t>
            </a:r>
            <a:r>
              <a:rPr lang="ru-RU" alt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287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361442"/>
              </p:ext>
            </p:extLst>
          </p:nvPr>
        </p:nvGraphicFramePr>
        <p:xfrm>
          <a:off x="192088" y="857250"/>
          <a:ext cx="8267700" cy="5068890"/>
        </p:xfrm>
        <a:graphic>
          <a:graphicData uri="http://schemas.openxmlformats.org/drawingml/2006/table">
            <a:tbl>
              <a:tblPr/>
              <a:tblGrid>
                <a:gridCol w="5316537"/>
                <a:gridCol w="431800"/>
                <a:gridCol w="358775"/>
                <a:gridCol w="288925"/>
                <a:gridCol w="936625"/>
                <a:gridCol w="935038"/>
              </a:tblGrid>
              <a:tr h="1139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ГРБС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2023г., тыс.рублей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за  2023год, тыс.рублей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8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15158,5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3451,5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3657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489,1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6239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1901,8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1871,6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6239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36578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Резервные фонды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8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12677,5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1025,6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8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298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Мобилизационная  и вневойсковая подготовка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3508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404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 деятельности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</a:p>
                  </a:txBody>
                  <a:tcPr marL="60720" marR="6072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80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16458"/>
              </p:ext>
            </p:extLst>
          </p:nvPr>
        </p:nvGraphicFramePr>
        <p:xfrm>
          <a:off x="214313" y="214313"/>
          <a:ext cx="8245475" cy="5022854"/>
        </p:xfrm>
        <a:graphic>
          <a:graphicData uri="http://schemas.openxmlformats.org/drawingml/2006/table">
            <a:tbl>
              <a:tblPr/>
              <a:tblGrid>
                <a:gridCol w="4929187"/>
                <a:gridCol w="571500"/>
                <a:gridCol w="357188"/>
                <a:gridCol w="428625"/>
                <a:gridCol w="1023937"/>
                <a:gridCol w="935038"/>
              </a:tblGrid>
              <a:tr h="10971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Рз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2023г.,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 за  2023 год, тыс. рублей</a:t>
                      </a:r>
                    </a:p>
                  </a:txBody>
                  <a:tcPr marL="60723" marR="6072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1666,1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1486,1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929,0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12472,0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9388,5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2374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12472,0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9388,5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374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374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 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1C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CFC6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246,4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580,1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Пенсионное обеспечение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572,1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семьи и детства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BFC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AEB"/>
                    </a:solidFill>
                  </a:tcPr>
                </a:tc>
              </a:tr>
              <a:tr h="292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30064,3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15157,2</a:t>
                      </a:r>
                    </a:p>
                  </a:txBody>
                  <a:tcPr marL="60724" marR="6072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C8BA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5"/>
          <p:cNvSpPr>
            <a:spLocks noChangeArrowheads="1"/>
          </p:cNvSpPr>
          <p:nvPr/>
        </p:nvSpPr>
        <p:spPr bwMode="auto">
          <a:xfrm>
            <a:off x="158750" y="12700"/>
            <a:ext cx="871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/>
              <a:t>Основные направления по расходам</a:t>
            </a:r>
          </a:p>
          <a:p>
            <a:pPr algn="ctr"/>
            <a:r>
              <a:rPr lang="ru-RU" altLang="ru-RU" sz="2400" b="1" dirty="0"/>
              <a:t> за  </a:t>
            </a:r>
            <a:r>
              <a:rPr lang="ru-RU" altLang="ru-RU" sz="2400" b="1" dirty="0" smtClean="0"/>
              <a:t>2023 </a:t>
            </a:r>
            <a:r>
              <a:rPr lang="ru-RU" altLang="ru-RU" sz="2400" b="1" dirty="0"/>
              <a:t>год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5"/>
          <p:cNvSpPr>
            <a:spLocks noChangeArrowheads="1"/>
          </p:cNvSpPr>
          <p:nvPr/>
        </p:nvSpPr>
        <p:spPr bwMode="auto">
          <a:xfrm>
            <a:off x="158750" y="25400"/>
            <a:ext cx="8712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400" b="1" dirty="0"/>
              <a:t>Исполнение бюджета  </a:t>
            </a:r>
            <a:r>
              <a:rPr lang="ru-RU" altLang="ru-RU" sz="2400" b="1" dirty="0" smtClean="0"/>
              <a:t>2023 </a:t>
            </a:r>
            <a:r>
              <a:rPr lang="ru-RU" altLang="ru-RU" sz="2400" b="1" dirty="0"/>
              <a:t>года в разрезе функциональной классификации расходов</a:t>
            </a:r>
            <a:endParaRPr lang="ru-RU" alt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1714500" y="1196975"/>
            <a:ext cx="6002338" cy="13144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FFFFFF"/>
                </a:solidFill>
                <a:cs typeface="Arial" pitchFamily="34" charset="0"/>
              </a:rPr>
              <a:t>Общегосударственные вопросы</a:t>
            </a:r>
          </a:p>
          <a:p>
            <a:pPr algn="ctr">
              <a:defRPr/>
            </a:pPr>
            <a:r>
              <a:rPr lang="ru-RU" dirty="0">
                <a:solidFill>
                  <a:srgbClr val="FFFFFF"/>
                </a:solidFill>
                <a:cs typeface="Arial" pitchFamily="34" charset="0"/>
              </a:rPr>
              <a:t>(содержание органа местного самоуправления)</a:t>
            </a:r>
          </a:p>
          <a:p>
            <a:pPr algn="ctr">
              <a:defRPr/>
            </a:pPr>
            <a:r>
              <a:rPr lang="ru-RU" dirty="0" smtClean="0">
                <a:solidFill>
                  <a:srgbClr val="FFFFFF"/>
                </a:solidFill>
                <a:cs typeface="Arial" pitchFamily="34" charset="0"/>
              </a:rPr>
              <a:t>3451,5тыс</a:t>
            </a:r>
            <a:r>
              <a:rPr lang="ru-RU" dirty="0">
                <a:solidFill>
                  <a:srgbClr val="FFFFFF"/>
                </a:solidFill>
                <a:cs typeface="Arial" pitchFamily="34" charset="0"/>
              </a:rPr>
              <a:t>. рублей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42875" y="2538413"/>
            <a:ext cx="3044825" cy="154305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Функционирование высшего должностного лица субъекта Российской Федерации и муниципального образования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FFFFFF"/>
                </a:solidFill>
                <a:cs typeface="Arial" pitchFamily="34" charset="0"/>
              </a:rPr>
              <a:t>484,1тыс</a:t>
            </a:r>
            <a:r>
              <a:rPr lang="ru-RU" sz="1400" dirty="0">
                <a:solidFill>
                  <a:srgbClr val="FFFFFF"/>
                </a:solidFill>
                <a:cs typeface="Arial" pitchFamily="34" charset="0"/>
              </a:rPr>
              <a:t>. рублей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435600" y="2492375"/>
            <a:ext cx="2663825" cy="2201863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FFFFFF"/>
                </a:solidFill>
                <a:cs typeface="Arial" pitchFamily="34" charset="0"/>
              </a:rPr>
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FFFFFF"/>
                </a:solidFill>
                <a:cs typeface="Arial" pitchFamily="34" charset="0"/>
              </a:rPr>
              <a:t>1871,8 тыс</a:t>
            </a:r>
            <a:r>
              <a:rPr lang="ru-RU" sz="1400" dirty="0">
                <a:solidFill>
                  <a:srgbClr val="FFFFFF"/>
                </a:solidFill>
                <a:cs typeface="Arial" pitchFamily="34" charset="0"/>
              </a:rPr>
              <a:t>. рублей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39750" y="4508500"/>
            <a:ext cx="2663825" cy="96996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FFFFFF"/>
                </a:solidFill>
                <a:cs typeface="Arial" pitchFamily="34" charset="0"/>
              </a:rPr>
              <a:t>Глава муниципального образования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FFFFFF"/>
                </a:solidFill>
                <a:cs typeface="Arial" pitchFamily="34" charset="0"/>
              </a:rPr>
              <a:t>484,1 </a:t>
            </a:r>
            <a:r>
              <a:rPr lang="ru-RU" sz="1400" dirty="0">
                <a:solidFill>
                  <a:srgbClr val="FFFFFF"/>
                </a:solidFill>
                <a:cs typeface="Arial" pitchFamily="34" charset="0"/>
              </a:rPr>
              <a:t>тыс. рублей)</a:t>
            </a:r>
          </a:p>
        </p:txBody>
      </p:sp>
      <p:cxnSp>
        <p:nvCxnSpPr>
          <p:cNvPr id="7" name="Прямая со стрелкой 6"/>
          <p:cNvCxnSpPr>
            <a:stCxn id="4" idx="3"/>
            <a:endCxn id="5" idx="0"/>
          </p:cNvCxnSpPr>
          <p:nvPr/>
        </p:nvCxnSpPr>
        <p:spPr>
          <a:xfrm flipH="1">
            <a:off x="1665288" y="2319338"/>
            <a:ext cx="928687" cy="2190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4"/>
            <a:endCxn id="8" idx="0"/>
          </p:cNvCxnSpPr>
          <p:nvPr/>
        </p:nvCxnSpPr>
        <p:spPr>
          <a:xfrm flipV="1">
            <a:off x="4716463" y="2492375"/>
            <a:ext cx="2051050" cy="190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23850" y="4941888"/>
            <a:ext cx="193675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23850" y="4149725"/>
            <a:ext cx="0" cy="792163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4925</TotalTime>
  <Words>562</Words>
  <Application>Microsoft Office PowerPoint</Application>
  <PresentationFormat>Экран (4:3)</PresentationFormat>
  <Paragraphs>238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М.О. Косоротова</dc:creator>
  <cp:lastModifiedBy>Сельсовет</cp:lastModifiedBy>
  <cp:revision>392</cp:revision>
  <cp:lastPrinted>1601-01-01T00:00:00Z</cp:lastPrinted>
  <dcterms:created xsi:type="dcterms:W3CDTF">2013-09-04T09:03:10Z</dcterms:created>
  <dcterms:modified xsi:type="dcterms:W3CDTF">2024-05-23T08:56:27Z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