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7556500" cy="10693400"/>
  <p:notesSz cx="6797675" cy="9926638"/>
  <p:defaultTextStyle>
    <a:defPPr>
      <a:defRPr kern="0"/>
    </a:def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592"/>
    <p:restoredTop sz="94700"/>
  </p:normalViewPr>
  <p:slideViewPr>
    <p:cSldViewPr>
      <p:cViewPr>
        <p:scale>
          <a:sx n="106" d="100"/>
          <a:sy n="106" d="100"/>
        </p:scale>
        <p:origin x="-2586" y="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136" cy="496627"/>
          </a:xfrm>
          <a:prstGeom prst="rect">
            <a:avLst/>
          </a:prstGeom>
        </p:spPr>
        <p:txBody>
          <a:bodyPr vert="horz" lIns="83796" tIns="41898" rIns="83796" bIns="41898" rtlCol="0"/>
          <a:lstStyle>
            <a:lvl1pPr algn="l">
              <a:defRPr sz="11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112" y="0"/>
            <a:ext cx="2946136" cy="496627"/>
          </a:xfrm>
          <a:prstGeom prst="rect">
            <a:avLst/>
          </a:prstGeom>
        </p:spPr>
        <p:txBody>
          <a:bodyPr vert="horz" lIns="83796" tIns="41898" rIns="83796" bIns="41898" rtlCol="0"/>
          <a:lstStyle>
            <a:lvl1pPr algn="r">
              <a:defRPr sz="1100"/>
            </a:lvl1pPr>
          </a:lstStyle>
          <a:p>
            <a:fld id="{6208B4E3-55EB-42F2-9EFB-AB47725AFA26}" type="datetimeFigureOut">
              <a:rPr lang="ru-RU" smtClean="0"/>
              <a:t>14.08.2024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084388" y="744538"/>
            <a:ext cx="26289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3796" tIns="41898" rIns="83796" bIns="41898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743"/>
            <a:ext cx="5438140" cy="4466693"/>
          </a:xfrm>
          <a:prstGeom prst="rect">
            <a:avLst/>
          </a:prstGeom>
        </p:spPr>
        <p:txBody>
          <a:bodyPr vert="horz" lIns="83796" tIns="41898" rIns="83796" bIns="41898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38"/>
            <a:ext cx="2946136" cy="496627"/>
          </a:xfrm>
          <a:prstGeom prst="rect">
            <a:avLst/>
          </a:prstGeom>
        </p:spPr>
        <p:txBody>
          <a:bodyPr vert="horz" lIns="83796" tIns="41898" rIns="83796" bIns="41898" rtlCol="0" anchor="b"/>
          <a:lstStyle>
            <a:lvl1pPr algn="l">
              <a:defRPr sz="11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112" y="9428538"/>
            <a:ext cx="2946136" cy="496627"/>
          </a:xfrm>
          <a:prstGeom prst="rect">
            <a:avLst/>
          </a:prstGeom>
        </p:spPr>
        <p:txBody>
          <a:bodyPr vert="horz" lIns="83796" tIns="41898" rIns="83796" bIns="41898" rtlCol="0" anchor="b"/>
          <a:lstStyle>
            <a:lvl1pPr algn="r">
              <a:defRPr sz="1100"/>
            </a:lvl1pPr>
          </a:lstStyle>
          <a:p>
            <a:fld id="{DE256B94-D848-47A3-92C7-84050F0442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48050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256B94-D848-47A3-92C7-84050F044270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63412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1" i="0">
                <a:solidFill>
                  <a:srgbClr val="E9295E"/>
                </a:solidFill>
                <a:latin typeface="Montserrat-SemiBold"/>
                <a:cs typeface="Montserrat-Semi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8/14/2024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rgbClr val="E9295E"/>
                </a:solidFill>
                <a:latin typeface="Montserrat-SemiBold"/>
                <a:cs typeface="Montserrat-Semi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8/14/2024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rgbClr val="E9295E"/>
                </a:solidFill>
                <a:latin typeface="Montserrat-SemiBold"/>
                <a:cs typeface="Montserrat-Semi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8/14/2024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rgbClr val="E9295E"/>
                </a:solidFill>
                <a:latin typeface="Montserrat-SemiBold"/>
                <a:cs typeface="Montserrat-Semi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8/14/2024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8/14/2024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15201" y="2636228"/>
            <a:ext cx="302895" cy="7953375"/>
          </a:xfrm>
          <a:custGeom>
            <a:avLst/>
            <a:gdLst/>
            <a:ahLst/>
            <a:cxnLst/>
            <a:rect l="l" t="t" r="r" b="b"/>
            <a:pathLst>
              <a:path w="302895" h="7953375">
                <a:moveTo>
                  <a:pt x="0" y="7953171"/>
                </a:moveTo>
                <a:lnTo>
                  <a:pt x="302399" y="7953171"/>
                </a:lnTo>
                <a:lnTo>
                  <a:pt x="302399" y="0"/>
                </a:lnTo>
                <a:lnTo>
                  <a:pt x="0" y="0"/>
                </a:lnTo>
                <a:lnTo>
                  <a:pt x="0" y="7953171"/>
                </a:lnTo>
                <a:close/>
              </a:path>
            </a:pathLst>
          </a:custGeom>
          <a:solidFill>
            <a:srgbClr val="5C73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115201" y="118795"/>
            <a:ext cx="302895" cy="1669414"/>
          </a:xfrm>
          <a:custGeom>
            <a:avLst/>
            <a:gdLst/>
            <a:ahLst/>
            <a:cxnLst/>
            <a:rect l="l" t="t" r="r" b="b"/>
            <a:pathLst>
              <a:path w="302895" h="1669414">
                <a:moveTo>
                  <a:pt x="0" y="1669084"/>
                </a:moveTo>
                <a:lnTo>
                  <a:pt x="302399" y="1669084"/>
                </a:lnTo>
                <a:lnTo>
                  <a:pt x="302399" y="0"/>
                </a:lnTo>
                <a:lnTo>
                  <a:pt x="0" y="0"/>
                </a:lnTo>
                <a:lnTo>
                  <a:pt x="0" y="1669084"/>
                </a:lnTo>
                <a:close/>
              </a:path>
            </a:pathLst>
          </a:custGeom>
          <a:solidFill>
            <a:srgbClr val="5C73B8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8" name="bg object 1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400337" y="8775634"/>
            <a:ext cx="853820" cy="853820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323299" y="648272"/>
            <a:ext cx="5993130" cy="635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1" i="0">
                <a:solidFill>
                  <a:srgbClr val="E9295E"/>
                </a:solidFill>
                <a:latin typeface="Montserrat-SemiBold"/>
                <a:cs typeface="Montserrat-Semi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8/14/2024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2.jpeg"/><Relationship Id="rId7" Type="http://schemas.openxmlformats.org/officeDocument/2006/relationships/hyperlink" Target="https://t.me/sfr_kursk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ok.ru/sfr.kursk" TargetMode="External"/><Relationship Id="rId5" Type="http://schemas.openxmlformats.org/officeDocument/2006/relationships/hyperlink" Target="https://vk.com/sfr.kursk" TargetMode="External"/><Relationship Id="rId4" Type="http://schemas.openxmlformats.org/officeDocument/2006/relationships/image" Target="../media/image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xmlns="" id="{2C8186AC-081F-1847-9AAA-A671859DA0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20917" y="0"/>
            <a:ext cx="7556499" cy="1068878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xmlns="" id="{FC4F6B61-9DE6-2C42-B8CC-574A3A2E5CA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3850" y="9309100"/>
            <a:ext cx="762000" cy="745221"/>
          </a:xfrm>
          <a:prstGeom prst="rect">
            <a:avLst/>
          </a:prstGeom>
        </p:spPr>
      </p:pic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30250" y="241300"/>
            <a:ext cx="6629400" cy="8438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l">
              <a:spcBef>
                <a:spcPts val="100"/>
              </a:spcBef>
            </a:pPr>
            <a:r>
              <a:rPr lang="ru-RU" sz="1000" b="0" spc="-50" dirty="0">
                <a:solidFill>
                  <a:srgbClr val="005E8A"/>
                </a:solidFill>
                <a:latin typeface="Arial"/>
                <a:cs typeface="Arial"/>
              </a:rPr>
              <a:t> </a:t>
            </a:r>
            <a:r>
              <a:rPr lang="ru-RU" sz="1000" b="0" spc="-50" dirty="0" smtClean="0">
                <a:solidFill>
                  <a:srgbClr val="005E8A"/>
                </a:solidFill>
                <a:latin typeface="Arial"/>
                <a:cs typeface="Arial"/>
              </a:rPr>
              <a:t>        </a:t>
            </a:r>
            <a:r>
              <a:rPr lang="ru-RU" sz="1800" b="0" spc="-50" dirty="0" smtClean="0">
                <a:solidFill>
                  <a:srgbClr val="005E8A"/>
                </a:solidFill>
                <a:latin typeface="Arial"/>
                <a:cs typeface="Arial"/>
              </a:rPr>
              <a:t/>
            </a:r>
            <a:br>
              <a:rPr lang="ru-RU" sz="1800" b="0" spc="-50" dirty="0" smtClean="0">
                <a:solidFill>
                  <a:srgbClr val="005E8A"/>
                </a:solidFill>
                <a:latin typeface="Arial"/>
                <a:cs typeface="Arial"/>
              </a:rPr>
            </a:br>
            <a:r>
              <a:rPr lang="ru-RU" sz="1800" b="0" spc="-50" dirty="0">
                <a:solidFill>
                  <a:srgbClr val="005E8A"/>
                </a:solidFill>
                <a:latin typeface="Arial"/>
                <a:cs typeface="Arial"/>
              </a:rPr>
              <a:t> </a:t>
            </a:r>
            <a:r>
              <a:rPr lang="ru-RU" sz="1800" b="0" spc="-50" dirty="0" smtClean="0">
                <a:solidFill>
                  <a:srgbClr val="005E8A"/>
                </a:solidFill>
                <a:latin typeface="Arial"/>
                <a:cs typeface="Arial"/>
              </a:rPr>
              <a:t>       </a:t>
            </a:r>
            <a:r>
              <a:rPr lang="ru-RU" sz="2200" b="0" spc="-50" dirty="0" smtClean="0">
                <a:solidFill>
                  <a:srgbClr val="005E8A"/>
                </a:solidFill>
                <a:latin typeface="Arial"/>
                <a:cs typeface="Arial"/>
              </a:rPr>
              <a:t>Отделение  Фонда  пенсионного  и  социального   </a:t>
            </a:r>
            <a:br>
              <a:rPr lang="ru-RU" sz="2200" b="0" spc="-50" dirty="0" smtClean="0">
                <a:solidFill>
                  <a:srgbClr val="005E8A"/>
                </a:solidFill>
                <a:latin typeface="Arial"/>
                <a:cs typeface="Arial"/>
              </a:rPr>
            </a:br>
            <a:r>
              <a:rPr lang="ru-RU" sz="2200" b="0" spc="-50" dirty="0" smtClean="0">
                <a:solidFill>
                  <a:srgbClr val="005E8A"/>
                </a:solidFill>
                <a:latin typeface="Arial"/>
                <a:cs typeface="Arial"/>
              </a:rPr>
              <a:t>      страхования  РФ  по  Курской  области </a:t>
            </a:r>
            <a:endParaRPr sz="2200" spc="-10" dirty="0">
              <a:solidFill>
                <a:srgbClr val="005E8A"/>
              </a:solidFill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96850" y="8958548"/>
            <a:ext cx="6248400" cy="12464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2065">
              <a:lnSpc>
                <a:spcPct val="100000"/>
              </a:lnSpc>
              <a:spcBef>
                <a:spcPts val="100"/>
              </a:spcBef>
            </a:pPr>
            <a:endParaRPr lang="ru-RU" sz="1400" b="1" spc="-10" dirty="0" smtClean="0">
              <a:solidFill>
                <a:srgbClr val="231F20"/>
              </a:solidFill>
              <a:latin typeface="Montserrat-SemiBold"/>
              <a:cs typeface="Montserrat-SemiBold"/>
            </a:endParaRPr>
          </a:p>
          <a:p>
            <a:pPr marL="12700" marR="5080" indent="12065">
              <a:lnSpc>
                <a:spcPct val="100000"/>
              </a:lnSpc>
              <a:spcBef>
                <a:spcPts val="100"/>
              </a:spcBef>
            </a:pPr>
            <a:endParaRPr lang="ru-RU" sz="1400" b="1" spc="-10" dirty="0">
              <a:solidFill>
                <a:srgbClr val="231F20"/>
              </a:solidFill>
              <a:latin typeface="Montserrat-SemiBold"/>
              <a:cs typeface="Montserrat-SemiBold"/>
            </a:endParaRPr>
          </a:p>
          <a:p>
            <a:pPr marL="12700" marR="5080" indent="12065">
              <a:lnSpc>
                <a:spcPct val="100000"/>
              </a:lnSpc>
              <a:spcBef>
                <a:spcPts val="100"/>
              </a:spcBef>
            </a:pPr>
            <a:endParaRPr lang="ru-RU" sz="1400" b="1" spc="-10" dirty="0" smtClean="0">
              <a:solidFill>
                <a:srgbClr val="231F20"/>
              </a:solidFill>
              <a:latin typeface="Montserrat-SemiBold"/>
              <a:cs typeface="Montserrat-SemiBold"/>
            </a:endParaRPr>
          </a:p>
          <a:p>
            <a:pPr marL="12700" marR="5080" indent="12065">
              <a:lnSpc>
                <a:spcPct val="100000"/>
              </a:lnSpc>
              <a:spcBef>
                <a:spcPts val="100"/>
              </a:spcBef>
            </a:pPr>
            <a:r>
              <a:rPr sz="1400" b="1" spc="-10" dirty="0" err="1" smtClean="0">
                <a:solidFill>
                  <a:srgbClr val="231F20"/>
                </a:solidFill>
                <a:latin typeface="Montserrat-SemiBold"/>
                <a:cs typeface="Montserrat-SemiBold"/>
              </a:rPr>
              <a:t>Узнайте</a:t>
            </a:r>
            <a:r>
              <a:rPr sz="1400" b="1" spc="-5" dirty="0" smtClean="0">
                <a:solidFill>
                  <a:srgbClr val="231F20"/>
                </a:solidFill>
                <a:latin typeface="Montserrat-SemiBold"/>
                <a:cs typeface="Montserrat-SemiBold"/>
              </a:rPr>
              <a:t> </a:t>
            </a:r>
            <a:r>
              <a:rPr sz="1400" b="1" dirty="0">
                <a:solidFill>
                  <a:srgbClr val="231F20"/>
                </a:solidFill>
                <a:latin typeface="Montserrat-SemiBold"/>
                <a:cs typeface="Montserrat-SemiBold"/>
              </a:rPr>
              <a:t>больше</a:t>
            </a:r>
            <a:r>
              <a:rPr sz="1400" b="1" spc="-5" dirty="0">
                <a:solidFill>
                  <a:srgbClr val="231F20"/>
                </a:solidFill>
                <a:latin typeface="Montserrat-SemiBold"/>
                <a:cs typeface="Montserrat-SemiBold"/>
              </a:rPr>
              <a:t> </a:t>
            </a:r>
            <a:r>
              <a:rPr sz="1400" b="1" dirty="0">
                <a:solidFill>
                  <a:srgbClr val="231F20"/>
                </a:solidFill>
                <a:latin typeface="Montserrat-SemiBold"/>
                <a:cs typeface="Montserrat-SemiBold"/>
              </a:rPr>
              <a:t>на </a:t>
            </a:r>
            <a:r>
              <a:rPr sz="1400" b="1" spc="-10" dirty="0">
                <a:solidFill>
                  <a:srgbClr val="231F20"/>
                </a:solidFill>
                <a:latin typeface="Montserrat-SemiBold"/>
                <a:cs typeface="Montserrat-SemiBold"/>
              </a:rPr>
              <a:t>официальном </a:t>
            </a:r>
            <a:r>
              <a:rPr sz="1400" b="1" dirty="0">
                <a:solidFill>
                  <a:srgbClr val="231F20"/>
                </a:solidFill>
                <a:latin typeface="Montserrat-SemiBold"/>
                <a:cs typeface="Montserrat-SemiBold"/>
              </a:rPr>
              <a:t>сайте</a:t>
            </a:r>
            <a:r>
              <a:rPr sz="1400" b="1" spc="-25" dirty="0">
                <a:solidFill>
                  <a:srgbClr val="231F20"/>
                </a:solidFill>
                <a:latin typeface="Montserrat-SemiBold"/>
                <a:cs typeface="Montserrat-SemiBold"/>
              </a:rPr>
              <a:t> </a:t>
            </a:r>
            <a:r>
              <a:rPr sz="1400" b="1" dirty="0">
                <a:solidFill>
                  <a:srgbClr val="231F20"/>
                </a:solidFill>
                <a:latin typeface="Montserrat-SemiBold"/>
                <a:cs typeface="Montserrat-SemiBold"/>
              </a:rPr>
              <a:t>Социального</a:t>
            </a:r>
            <a:r>
              <a:rPr sz="1400" b="1" spc="-25" dirty="0">
                <a:solidFill>
                  <a:srgbClr val="231F20"/>
                </a:solidFill>
                <a:latin typeface="Montserrat-SemiBold"/>
                <a:cs typeface="Montserrat-SemiBold"/>
              </a:rPr>
              <a:t> </a:t>
            </a:r>
            <a:r>
              <a:rPr sz="1400" b="1" dirty="0">
                <a:solidFill>
                  <a:srgbClr val="231F20"/>
                </a:solidFill>
                <a:latin typeface="Montserrat-SemiBold"/>
                <a:cs typeface="Montserrat-SemiBold"/>
              </a:rPr>
              <a:t>фонда</a:t>
            </a:r>
            <a:r>
              <a:rPr sz="1400" b="1" spc="-20" dirty="0">
                <a:solidFill>
                  <a:srgbClr val="231F20"/>
                </a:solidFill>
                <a:latin typeface="Montserrat-SemiBold"/>
                <a:cs typeface="Montserrat-SemiBold"/>
              </a:rPr>
              <a:t> </a:t>
            </a:r>
            <a:r>
              <a:rPr sz="1400" b="1" spc="-10" dirty="0">
                <a:solidFill>
                  <a:srgbClr val="231F20"/>
                </a:solidFill>
                <a:latin typeface="Montserrat-SemiBold"/>
                <a:cs typeface="Montserrat-SemiBold"/>
              </a:rPr>
              <a:t>России</a:t>
            </a:r>
            <a:endParaRPr sz="1400" dirty="0">
              <a:latin typeface="Montserrat-SemiBold"/>
              <a:cs typeface="Montserrat-SemiBold"/>
            </a:endParaRPr>
          </a:p>
          <a:p>
            <a:pPr marL="752475">
              <a:lnSpc>
                <a:spcPct val="100000"/>
              </a:lnSpc>
              <a:spcBef>
                <a:spcPts val="200"/>
              </a:spcBef>
            </a:pPr>
            <a:r>
              <a:rPr lang="ru-RU" sz="2000" spc="-20" dirty="0" smtClean="0">
                <a:solidFill>
                  <a:srgbClr val="EE405A"/>
                </a:solidFill>
                <a:latin typeface="Montserrat-Medium"/>
                <a:cs typeface="Montserrat-Medium"/>
              </a:rPr>
              <a:t>                   </a:t>
            </a:r>
            <a:r>
              <a:rPr sz="2000" spc="-20" dirty="0" smtClean="0">
                <a:solidFill>
                  <a:srgbClr val="EE405A"/>
                </a:solidFill>
                <a:latin typeface="Montserrat-Medium"/>
                <a:cs typeface="Montserrat-Medium"/>
              </a:rPr>
              <a:t>SFR.GOV.RU</a:t>
            </a:r>
            <a:endParaRPr sz="2000" dirty="0">
              <a:latin typeface="Montserrat-Medium"/>
              <a:cs typeface="Montserrat-Medium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96850" y="1155700"/>
            <a:ext cx="7086600" cy="8233023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ctr"/>
            <a:r>
              <a:rPr lang="ru-RU" b="1" dirty="0" smtClean="0"/>
              <a:t>  </a:t>
            </a:r>
            <a:endParaRPr lang="ru-RU" b="1" dirty="0" smtClean="0"/>
          </a:p>
          <a:p>
            <a:pPr algn="ctr"/>
            <a:r>
              <a:rPr lang="ru-RU" sz="1900" b="1" dirty="0" smtClean="0"/>
              <a:t>Информация   </a:t>
            </a:r>
            <a:r>
              <a:rPr lang="ru-RU" sz="1900" b="1" dirty="0" smtClean="0"/>
              <a:t>для  </a:t>
            </a:r>
            <a:r>
              <a:rPr lang="ru-RU" sz="1900" b="1" dirty="0"/>
              <a:t>жителей, </a:t>
            </a:r>
            <a:r>
              <a:rPr lang="ru-RU" sz="1900" b="1" dirty="0" smtClean="0"/>
              <a:t> вынужденно   покинувших   </a:t>
            </a:r>
          </a:p>
          <a:p>
            <a:pPr algn="ctr"/>
            <a:r>
              <a:rPr lang="ru-RU" sz="1900" b="1" dirty="0" smtClean="0"/>
              <a:t>  приграничные  районы  Курской  области</a:t>
            </a:r>
          </a:p>
          <a:p>
            <a:pPr algn="l"/>
            <a:endParaRPr lang="ru-RU" sz="800" dirty="0"/>
          </a:p>
          <a:p>
            <a:pPr algn="ctr"/>
            <a:r>
              <a:rPr lang="ru-RU" sz="1600" b="1" dirty="0"/>
              <a:t>Уважаемые </a:t>
            </a:r>
            <a:r>
              <a:rPr lang="ru-RU" sz="1600" b="1" dirty="0" smtClean="0"/>
              <a:t>граждане</a:t>
            </a:r>
            <a:r>
              <a:rPr lang="ru-RU" sz="1600" b="1" dirty="0" smtClean="0"/>
              <a:t>!</a:t>
            </a:r>
            <a:endParaRPr lang="ru-RU" sz="1600" dirty="0"/>
          </a:p>
          <a:p>
            <a:pPr algn="just"/>
            <a:endParaRPr lang="ru-RU" sz="1100" b="1" dirty="0" smtClean="0"/>
          </a:p>
          <a:p>
            <a:pPr algn="just"/>
            <a:r>
              <a:rPr lang="ru-RU" sz="2000" b="1" dirty="0" smtClean="0"/>
              <a:t>           В случае, если у Вас не получены пособия:</a:t>
            </a:r>
          </a:p>
          <a:p>
            <a:pPr algn="ctr"/>
            <a:endParaRPr lang="ru-RU" sz="800" b="1" dirty="0" smtClean="0"/>
          </a:p>
          <a:p>
            <a:pPr marL="285750" indent="-285750" algn="just">
              <a:buFontTx/>
              <a:buChar char="-"/>
            </a:pPr>
            <a:r>
              <a:rPr lang="ru-RU" sz="1400" dirty="0" smtClean="0"/>
              <a:t>по временной нетрудоспособности, </a:t>
            </a:r>
          </a:p>
          <a:p>
            <a:pPr marL="285750" indent="-285750" algn="just">
              <a:buFontTx/>
              <a:buChar char="-"/>
            </a:pPr>
            <a:r>
              <a:rPr lang="ru-RU" sz="1400" dirty="0" smtClean="0"/>
              <a:t>по беременности и родам, </a:t>
            </a:r>
          </a:p>
          <a:p>
            <a:pPr marL="285750" indent="-285750" algn="just">
              <a:buFontTx/>
              <a:buChar char="-"/>
            </a:pPr>
            <a:r>
              <a:rPr lang="ru-RU" sz="1400" dirty="0" smtClean="0"/>
              <a:t>единовременное пособие при рождении ребёнка, </a:t>
            </a:r>
          </a:p>
          <a:p>
            <a:pPr marL="285750" indent="-285750" algn="just">
              <a:buFontTx/>
              <a:buChar char="-"/>
            </a:pPr>
            <a:r>
              <a:rPr lang="ru-RU" sz="1400" dirty="0" smtClean="0"/>
              <a:t>ежемесячное пособие по уходу за ребёнком до полутора лет, </a:t>
            </a:r>
          </a:p>
          <a:p>
            <a:pPr algn="just"/>
            <a:endParaRPr lang="ru-RU" sz="1400" dirty="0"/>
          </a:p>
          <a:p>
            <a:pPr algn="just"/>
            <a:r>
              <a:rPr lang="ru-RU" sz="1400" dirty="0" smtClean="0"/>
              <a:t>Вы можете обратиться в </a:t>
            </a:r>
            <a:r>
              <a:rPr lang="ru-RU" sz="1400" b="1" dirty="0" smtClean="0"/>
              <a:t>Отделение СФР по Курской области </a:t>
            </a:r>
            <a:r>
              <a:rPr lang="ru-RU" sz="1400" dirty="0" smtClean="0"/>
              <a:t>по телефону: </a:t>
            </a:r>
          </a:p>
          <a:p>
            <a:pPr algn="ctr"/>
            <a:endParaRPr lang="ru-RU" sz="8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8 (4712) 72-23-79</a:t>
            </a:r>
          </a:p>
          <a:p>
            <a:pPr algn="ctr"/>
            <a:endParaRPr lang="ru-RU" sz="2000" b="1" dirty="0" smtClean="0">
              <a:solidFill>
                <a:srgbClr val="FF0000"/>
              </a:solidFill>
            </a:endParaRPr>
          </a:p>
          <a:p>
            <a:pPr algn="just"/>
            <a:r>
              <a:rPr lang="ru-RU" sz="1600" b="1" dirty="0" smtClean="0"/>
              <a:t>             </a:t>
            </a:r>
            <a:r>
              <a:rPr lang="ru-RU" sz="2000" b="1" dirty="0" smtClean="0"/>
              <a:t>Если  у Вас на данное время не закрыт больничный лист, </a:t>
            </a:r>
            <a:r>
              <a:rPr lang="ru-RU" sz="1400" dirty="0" smtClean="0"/>
              <a:t>Вам необходимо обратиться в медицинское учреждение  по месту пребывания на территории Курской области для решения вопроса о его закрытии  или продлении. </a:t>
            </a:r>
          </a:p>
          <a:p>
            <a:pPr algn="ctr"/>
            <a:r>
              <a:rPr lang="ru-RU" sz="1400" dirty="0" smtClean="0"/>
              <a:t>          Телефон горячей линии </a:t>
            </a:r>
            <a:r>
              <a:rPr lang="ru-RU" sz="1400" b="1" dirty="0" smtClean="0"/>
              <a:t>Министерства здравоохранения Курской области:</a:t>
            </a:r>
          </a:p>
          <a:p>
            <a:pPr algn="ctr"/>
            <a:endParaRPr lang="ru-RU" sz="800" b="1" dirty="0"/>
          </a:p>
          <a:p>
            <a:pPr algn="ctr"/>
            <a:r>
              <a:rPr lang="ru-RU" sz="1400" b="1" dirty="0" smtClean="0"/>
              <a:t>    </a:t>
            </a:r>
            <a:r>
              <a:rPr lang="ru-RU" sz="1600" b="1" dirty="0" smtClean="0"/>
              <a:t> </a:t>
            </a:r>
            <a:r>
              <a:rPr lang="ru-RU" sz="2000" b="1" dirty="0" smtClean="0">
                <a:solidFill>
                  <a:srgbClr val="FF0000"/>
                </a:solidFill>
              </a:rPr>
              <a:t>8 (4712) 58-78-86,   58-78-87</a:t>
            </a:r>
          </a:p>
          <a:p>
            <a:endParaRPr lang="ru-RU" sz="800" dirty="0"/>
          </a:p>
          <a:p>
            <a:pPr algn="just"/>
            <a:r>
              <a:rPr lang="ru-RU" sz="1500" dirty="0"/>
              <a:t>— </a:t>
            </a:r>
            <a:r>
              <a:rPr lang="ru-RU" sz="1400" dirty="0"/>
              <a:t>на страницах официальных аккаунтов Отделения СФР по Курской области в социальных сетях: «</a:t>
            </a:r>
            <a:r>
              <a:rPr lang="ru-RU" sz="1400" dirty="0" err="1"/>
              <a:t>Вконтакте</a:t>
            </a:r>
            <a:r>
              <a:rPr lang="ru-RU" sz="1400" dirty="0"/>
              <a:t>» </a:t>
            </a:r>
            <a:r>
              <a:rPr lang="ru-RU" sz="1400" u="sng" dirty="0">
                <a:hlinkClick r:id="rId5"/>
              </a:rPr>
              <a:t>https://vk.com/sfr.kursk</a:t>
            </a:r>
            <a:r>
              <a:rPr lang="ru-RU" sz="1400" dirty="0"/>
              <a:t>, «Одноклассники» </a:t>
            </a:r>
            <a:r>
              <a:rPr lang="ru-RU" sz="1400" u="sng" dirty="0">
                <a:hlinkClick r:id="rId6"/>
              </a:rPr>
              <a:t>https://ok.ru/sfr.kursk</a:t>
            </a:r>
            <a:r>
              <a:rPr lang="ru-RU" sz="1400" dirty="0"/>
              <a:t>, «</a:t>
            </a:r>
            <a:r>
              <a:rPr lang="ru-RU" sz="1400" dirty="0" err="1"/>
              <a:t>Телеграм</a:t>
            </a:r>
            <a:r>
              <a:rPr lang="ru-RU" sz="1400" dirty="0"/>
              <a:t>» </a:t>
            </a:r>
            <a:r>
              <a:rPr lang="ru-RU" sz="1400" u="sng" dirty="0">
                <a:hlinkClick r:id="rId7"/>
              </a:rPr>
              <a:t>https://t.me/sfr_kursk</a:t>
            </a:r>
            <a:r>
              <a:rPr lang="ru-RU" sz="1400" dirty="0"/>
              <a:t>, там размещена актуальная информация по вопросам пенсионного и социального обеспечения и есть обратная связь в сообщениях, чатах и обсуждениях</a:t>
            </a:r>
            <a:r>
              <a:rPr lang="ru-RU" sz="1400" dirty="0" smtClean="0"/>
              <a:t>;</a:t>
            </a:r>
            <a:endParaRPr lang="ru-RU" sz="1400" dirty="0"/>
          </a:p>
          <a:p>
            <a:endParaRPr lang="ru-RU" sz="1500" dirty="0" smtClean="0"/>
          </a:p>
          <a:p>
            <a:endParaRPr lang="ru-RU" sz="1500" dirty="0" smtClean="0"/>
          </a:p>
          <a:p>
            <a:endParaRPr lang="ru-RU" sz="1500" dirty="0"/>
          </a:p>
          <a:p>
            <a:endParaRPr lang="ru-RU" sz="1500" dirty="0" smtClean="0"/>
          </a:p>
          <a:p>
            <a:endParaRPr lang="ru-RU" sz="800" dirty="0" smtClean="0"/>
          </a:p>
          <a:p>
            <a:pPr algn="ctr"/>
            <a:endParaRPr lang="ru-RU" sz="1500" b="1" dirty="0">
              <a:solidFill>
                <a:srgbClr val="FF0000"/>
              </a:solidFill>
            </a:endParaRPr>
          </a:p>
          <a:p>
            <a:pPr algn="just"/>
            <a:r>
              <a:rPr lang="ru-RU" sz="1200" b="1" dirty="0" smtClean="0">
                <a:solidFill>
                  <a:srgbClr val="FF0000"/>
                </a:solidFill>
              </a:rPr>
              <a:t>Наши </a:t>
            </a:r>
            <a:r>
              <a:rPr lang="ru-RU" sz="1200" b="1" dirty="0">
                <a:solidFill>
                  <a:srgbClr val="FF0000"/>
                </a:solidFill>
              </a:rPr>
              <a:t>сотрудники обязательно вам помогут и предоставят </a:t>
            </a:r>
            <a:r>
              <a:rPr lang="ru-RU" sz="1200" b="1" dirty="0" smtClean="0">
                <a:solidFill>
                  <a:srgbClr val="FF0000"/>
                </a:solidFill>
              </a:rPr>
              <a:t>оперативную </a:t>
            </a:r>
            <a:r>
              <a:rPr lang="ru-RU" sz="1200" b="1" dirty="0">
                <a:solidFill>
                  <a:srgbClr val="FF0000"/>
                </a:solidFill>
              </a:rPr>
              <a:t>информацию!  </a:t>
            </a:r>
          </a:p>
        </p:txBody>
      </p:sp>
      <p:pic>
        <p:nvPicPr>
          <p:cNvPr id="1026" name="Picture 2" descr="G:\SHIDLOVSKAYA\НОВОЕ В ИНТЕРНЕТ\2024 ГОД\АВГУСТ\8.08 Горячие линии\Соцсети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1912" y="7861300"/>
            <a:ext cx="5374901" cy="1228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1662</TotalTime>
  <Words>197</Words>
  <Application>Microsoft Office PowerPoint</Application>
  <PresentationFormat>Произвольный</PresentationFormat>
  <Paragraphs>37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Office Theme</vt:lpstr>
      <vt:lpstr>                  Отделение  Фонда  пенсионного  и  социального          страхования  РФ  по  Курской  области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НОМЕР РЕГИОНАЛЬНОГО КОНТАКТ-ЦЕНТРА ПО СОЦИАЛЬНЫМ ВОПРОСАМ</dc:title>
  <dc:creator>Шидловская Анна Владимировна</dc:creator>
  <cp:lastModifiedBy>Шидловская Анна Владимировна</cp:lastModifiedBy>
  <cp:revision>31</cp:revision>
  <cp:lastPrinted>2024-08-12T09:20:50Z</cp:lastPrinted>
  <dcterms:created xsi:type="dcterms:W3CDTF">2023-11-17T08:38:45Z</dcterms:created>
  <dcterms:modified xsi:type="dcterms:W3CDTF">2024-08-14T09:49:37Z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2023-11-17T00:00:00Z</vt:filetime>
  </property>
  <property fmtid="{D5CDD505-2E9C-101B-9397-08002B2CF9AE}" pid="3" name="Creator">
    <vt:lpwstr>Adobe InDesign 18.3 (Macintosh)</vt:lpwstr>
  </property>
  <property fmtid="{D5CDD505-2E9C-101B-9397-08002B2CF9AE}" pid="4" name="LastSaved">
    <vt:filetime>2023-11-17T00:00:00Z</vt:filetime>
  </property>
  <property fmtid="{D5CDD505-2E9C-101B-9397-08002B2CF9AE}" pid="5" name="Producer">
    <vt:lpwstr>Adobe PDF Library 17.0</vt:lpwstr>
  </property>
</Properties>
</file>